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7" r:id="rId3"/>
    <p:sldId id="263" r:id="rId4"/>
    <p:sldId id="271" r:id="rId5"/>
    <p:sldId id="273" r:id="rId6"/>
    <p:sldId id="274" r:id="rId7"/>
    <p:sldId id="272" r:id="rId8"/>
    <p:sldId id="275" r:id="rId9"/>
    <p:sldId id="267" r:id="rId10"/>
    <p:sldId id="261" r:id="rId11"/>
    <p:sldId id="262" r:id="rId12"/>
    <p:sldId id="264" r:id="rId13"/>
    <p:sldId id="266" r:id="rId14"/>
    <p:sldId id="265" r:id="rId15"/>
    <p:sldId id="270" r:id="rId16"/>
    <p:sldId id="268" r:id="rId17"/>
    <p:sldId id="269" r:id="rId1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7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116" y="96"/>
      </p:cViewPr>
      <p:guideLst>
        <p:guide orient="horz" pos="1907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832FBE2-CDB1-4EA5-8765-33B756C1C4E0}" type="datetimeFigureOut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AFB6F62-74FE-486A-86C6-FFF5C9FB74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4728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189FAC3-65ED-4F5A-9C25-07D22791D4E7}" type="datetimeFigureOut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2BD597F-E4AD-40CB-AFE3-F0748F741E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8461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597F-E4AD-40CB-AFE3-F0748F741E54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443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-9723" r="6184" b="2"/>
          <a:stretch>
            <a:fillRect/>
          </a:stretch>
        </p:blipFill>
        <p:spPr bwMode="auto">
          <a:xfrm>
            <a:off x="530225" y="6356350"/>
            <a:ext cx="80486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530225" y="0"/>
            <a:ext cx="8048625" cy="6399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11" descr="logo-foerderkreis-burkina-fa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833938"/>
            <a:ext cx="3676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348" y="660400"/>
            <a:ext cx="737956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73721"/>
            <a:ext cx="6400800" cy="1572831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30225" y="6356350"/>
            <a:ext cx="107791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D91AC5-EC5A-40E7-A703-45756704B18B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66888" y="6356350"/>
            <a:ext cx="5613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13638" y="6356350"/>
            <a:ext cx="106521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E8986C-0E41-40D7-A3DF-3EFAA64E46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796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845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50CC8-0F10-41E4-BB19-F9F3FD896804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82F3EC-1B75-48F0-9D9C-D44C613217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823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44845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368FD6-713F-4764-8246-F82D0DD5461F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017AC-57DB-485E-999C-19F6DE98BE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180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536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6190"/>
            <a:ext cx="8229600" cy="4839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7FE975-EDA1-4FEE-8A60-10E831D5E494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8A9DFC-F32A-4A78-BB58-AE5CA644CD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648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44845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E86E0A-9497-45B5-B854-D9B1FAE999DE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EFD992-903D-41FD-B409-763E26B12C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115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845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4F8270-CF3B-431A-ADC2-5654E7A98E15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5D543-22E1-45F0-8388-B34C004347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107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845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32D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5A5911-9525-4328-A752-ED93E3A046B1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F3217-66B9-4F94-89B0-2F2CFFE5C7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27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21C46-B5A4-4BA0-9AA2-359B87DDB3DE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A21CE0-3990-4805-87E4-75F415BD5B0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241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533706-603B-45D7-8DF6-79CD94E28471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6F916-C36E-41F0-B340-9E32243393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411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44845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2D686D-FECA-45EB-AA7F-22B67663BC5D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67E895-F56A-4C70-A740-613D54319B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447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44845B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79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B8BCD8-F0F3-4C76-9304-255502B55677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3375" y="6356350"/>
            <a:ext cx="593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F3999-88E7-4402-BFC8-F1DC065727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297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C4F53D4-05F8-4315-9720-75BE7DF319A7}" type="datetime1">
              <a:rPr lang="de-DE" altLang="de-DE"/>
              <a:pPr/>
              <a:t>06.12.2015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de-DE" altLang="de-DE"/>
              <a:t>Förderkreis Burkina Faso e.V. Ludwigsburg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63F060E-B7B0-4061-998E-CFA167820609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1" name="Bild 6" descr="ht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7" descr="foot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-9723" r="4082" b="2"/>
          <a:stretch>
            <a:fillRect/>
          </a:stretch>
        </p:blipFill>
        <p:spPr bwMode="auto">
          <a:xfrm>
            <a:off x="338138" y="6356350"/>
            <a:ext cx="8432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338138" y="0"/>
            <a:ext cx="8432800" cy="6399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863600" y="660400"/>
            <a:ext cx="7380288" cy="1470025"/>
          </a:xfrm>
        </p:spPr>
        <p:txBody>
          <a:bodyPr/>
          <a:lstStyle/>
          <a:p>
            <a:r>
              <a:rPr lang="de-DE" altLang="de-DE" dirty="0" smtClean="0"/>
              <a:t>Förderkreis Burkina Faso e.V. Ludwigsburg </a:t>
            </a:r>
          </a:p>
        </p:txBody>
      </p:sp>
      <p:sp>
        <p:nvSpPr>
          <p:cNvPr id="13314" name="Untertitel 2"/>
          <p:cNvSpPr>
            <a:spLocks noGrp="1"/>
          </p:cNvSpPr>
          <p:nvPr>
            <p:ph type="subTitle" idx="1"/>
          </p:nvPr>
        </p:nvSpPr>
        <p:spPr>
          <a:xfrm>
            <a:off x="1211829" y="2130425"/>
            <a:ext cx="6400800" cy="1573212"/>
          </a:xfrm>
        </p:spPr>
        <p:txBody>
          <a:bodyPr/>
          <a:lstStyle/>
          <a:p>
            <a:endParaRPr lang="de-DE" altLang="de-DE" sz="2400" dirty="0" smtClean="0"/>
          </a:p>
          <a:p>
            <a:r>
              <a:rPr lang="de-DE" altLang="de-DE" sz="2400" dirty="0" smtClean="0"/>
              <a:t>Eine kleine Einführung in seine Geschichte und seine Aktivitäten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7EFE1F6-5273-47F1-9448-492C42B5047E}" type="datetime1">
              <a:rPr lang="de-DE" altLang="de-DE" smtClean="0">
                <a:solidFill>
                  <a:srgbClr val="FFFFFF"/>
                </a:solidFill>
              </a:rPr>
              <a:pPr/>
              <a:t>06.12.2015</a:t>
            </a:fld>
            <a:endParaRPr lang="de-DE" altLang="de-DE" dirty="0">
              <a:solidFill>
                <a:srgbClr val="FFFFFF"/>
              </a:solidFill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FFFFFF"/>
                </a:solidFill>
              </a:rPr>
              <a:t>Förderkreis Burkina Faso e.V. Ludwigsburg</a:t>
            </a:r>
            <a:endParaRPr lang="de-DE" altLang="de-DE" dirty="0">
              <a:solidFill>
                <a:srgbClr val="FFFFFF"/>
              </a:solidFill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69DF87E-C9B6-465D-8018-4109A1579093}" type="slidenum">
              <a:rPr lang="de-DE" altLang="de-DE" smtClean="0">
                <a:solidFill>
                  <a:srgbClr val="FFFFFF"/>
                </a:solidFill>
              </a:rPr>
              <a:pPr/>
              <a:t>1</a:t>
            </a:fld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84" y="3960575"/>
            <a:ext cx="3040517" cy="221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Weihnachtsmarkt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Jedes Jahr hat der Förderkreis an einem Samstag einen Informations- und Verkaufsstand auf dem Ludwigsburger Weihnachtsmarkt</a:t>
            </a:r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10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42" y="2614590"/>
            <a:ext cx="4822371" cy="335917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913663" y="3737027"/>
            <a:ext cx="2601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Dort werden regelmäßig auch Produkte des Nähateliers </a:t>
            </a:r>
            <a:r>
              <a:rPr lang="de-DE" sz="2000" dirty="0" err="1" smtClean="0"/>
              <a:t>zic-zac</a:t>
            </a:r>
            <a:r>
              <a:rPr lang="de-DE" sz="2000" dirty="0" smtClean="0"/>
              <a:t> aus  </a:t>
            </a:r>
            <a:r>
              <a:rPr lang="de-DE" sz="2000" dirty="0" smtClean="0"/>
              <a:t>Kongoussi angeboten</a:t>
            </a:r>
            <a:endParaRPr lang="de-DE" sz="2000" dirty="0"/>
          </a:p>
        </p:txBody>
      </p:sp>
      <p:sp>
        <p:nvSpPr>
          <p:cNvPr id="3" name="Pfeil nach links 2"/>
          <p:cNvSpPr/>
          <p:nvPr/>
        </p:nvSpPr>
        <p:spPr>
          <a:xfrm>
            <a:off x="5662839" y="5332599"/>
            <a:ext cx="1717676" cy="45860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3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Mangoaktion</a:t>
            </a:r>
            <a:endParaRPr lang="de-DE" altLang="de-DE" dirty="0" smtClean="0"/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Jedes Frühjahr erhält der Förderkreis, </a:t>
            </a:r>
            <a:r>
              <a:rPr lang="de-DE" altLang="de-DE" dirty="0" smtClean="0"/>
              <a:t>organisiert </a:t>
            </a:r>
            <a:r>
              <a:rPr lang="de-DE" altLang="de-DE" dirty="0" smtClean="0"/>
              <a:t>durch Silke </a:t>
            </a:r>
            <a:r>
              <a:rPr lang="de-DE" altLang="de-DE" dirty="0" err="1" smtClean="0"/>
              <a:t>Blümel</a:t>
            </a:r>
            <a:r>
              <a:rPr lang="de-DE" altLang="de-DE" dirty="0" smtClean="0"/>
              <a:t>, eine (stetig wachsende) Menge von Mangos aus Burkina Faso. </a:t>
            </a:r>
          </a:p>
          <a:p>
            <a:r>
              <a:rPr lang="de-DE" altLang="de-DE" dirty="0" smtClean="0"/>
              <a:t>Dieses Jahr </a:t>
            </a:r>
            <a:r>
              <a:rPr lang="de-DE" altLang="de-DE" dirty="0" smtClean="0"/>
              <a:t>(2015) waren </a:t>
            </a:r>
            <a:r>
              <a:rPr lang="de-DE" altLang="de-DE" dirty="0" smtClean="0"/>
              <a:t>es </a:t>
            </a:r>
            <a:r>
              <a:rPr lang="de-DE" altLang="de-DE" dirty="0" smtClean="0"/>
              <a:t>1.200 </a:t>
            </a:r>
            <a:r>
              <a:rPr lang="de-DE" altLang="de-DE" dirty="0" smtClean="0"/>
              <a:t>Kartons zu je 5 kg!</a:t>
            </a:r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de-DE" altLang="de-DE" smtClean="0">
                <a:solidFill>
                  <a:schemeClr val="bg1"/>
                </a:solidFill>
              </a:rPr>
              <a:pPr/>
              <a:t>06.12.2015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</a:rPr>
              <a:t>Förderkreis Burkina Faso e.V. Ludwigsburg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de-DE" altLang="de-DE" smtClean="0">
                <a:solidFill>
                  <a:schemeClr val="bg1"/>
                </a:solidFill>
              </a:rPr>
              <a:pPr/>
              <a:t>11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488"/>
            <a:ext cx="4321629" cy="261364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67" y="3201224"/>
            <a:ext cx="3735152" cy="24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Fahrradsammelaktion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Im Oktober 2014 führte der Förderkreis zum zweiten Mal eine Fahrradsammelaktion durch. Es wurden 105 gebrauchte Fahrräder plus Zubehör gespendet, die einige Zeit später ihr Ziel Kongoussi erreichten.</a:t>
            </a:r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12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60" y="3019631"/>
            <a:ext cx="4723039" cy="32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Benefizkonzerte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Januar 2014: ausverkauftes Konzert der Vokalgruppe  </a:t>
            </a:r>
            <a:r>
              <a:rPr lang="de-DE" altLang="de-DE" dirty="0" smtClean="0"/>
              <a:t>“</a:t>
            </a:r>
            <a:r>
              <a:rPr lang="de-DE" altLang="de-DE" dirty="0" err="1" smtClean="0"/>
              <a:t>Vocal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Affair</a:t>
            </a:r>
            <a:r>
              <a:rPr lang="de-DE" altLang="de-DE" dirty="0" smtClean="0"/>
              <a:t>“</a:t>
            </a:r>
            <a:r>
              <a:rPr lang="de-DE" altLang="de-DE" dirty="0" smtClean="0"/>
              <a:t> </a:t>
            </a:r>
            <a:r>
              <a:rPr lang="de-DE" altLang="de-DE" dirty="0" smtClean="0"/>
              <a:t>mit 400 begeisterten Zuhörern</a:t>
            </a:r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pPr lvl="1"/>
            <a:endParaRPr lang="de-DE" altLang="de-DE" dirty="0" smtClean="0"/>
          </a:p>
          <a:p>
            <a:pPr lvl="1"/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r>
              <a:rPr lang="de-DE" altLang="de-DE" dirty="0" smtClean="0"/>
              <a:t>3. Mai </a:t>
            </a:r>
            <a:r>
              <a:rPr lang="de-DE" altLang="de-DE" dirty="0" smtClean="0"/>
              <a:t>2016: Konzert mit dem </a:t>
            </a:r>
            <a:r>
              <a:rPr lang="de-DE" altLang="de-DE" dirty="0"/>
              <a:t>O</a:t>
            </a:r>
            <a:r>
              <a:rPr lang="de-DE" altLang="de-DE" dirty="0" smtClean="0"/>
              <a:t>rchester </a:t>
            </a:r>
            <a:r>
              <a:rPr lang="de-DE" altLang="de-DE" dirty="0" smtClean="0"/>
              <a:t>des </a:t>
            </a:r>
            <a:r>
              <a:rPr lang="de-DE" altLang="de-DE" dirty="0" smtClean="0"/>
              <a:t>Goethe-Gymnasiums </a:t>
            </a:r>
            <a:r>
              <a:rPr lang="de-DE" altLang="de-DE" dirty="0"/>
              <a:t>und der Big Band des Partnergymnasiums aus Lübeck</a:t>
            </a:r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de-DE" altLang="de-DE" smtClean="0">
                <a:solidFill>
                  <a:schemeClr val="bg1"/>
                </a:solidFill>
              </a:rPr>
              <a:pPr/>
              <a:t>06.12.2015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</a:rPr>
              <a:t>Förderkreis Burkina Faso e.V. Ludwigsburg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de-DE" altLang="de-DE" smtClean="0">
                <a:solidFill>
                  <a:schemeClr val="bg1"/>
                </a:solidFill>
              </a:rPr>
              <a:pPr/>
              <a:t>13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34" y="2145849"/>
            <a:ext cx="60102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Aktion« </a:t>
            </a:r>
            <a:r>
              <a:rPr lang="de-DE" altLang="de-DE" dirty="0" err="1" smtClean="0"/>
              <a:t>Restcent</a:t>
            </a:r>
            <a:r>
              <a:rPr lang="de-DE" altLang="de-DE" dirty="0" smtClean="0"/>
              <a:t> » 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Eine Vielzahl Angestellte des Stadt Ludwigsburg spendeten die Zahl nach dem Komma ihres Gehaltes dem Förderkreis</a:t>
            </a:r>
          </a:p>
          <a:p>
            <a:r>
              <a:rPr lang="de-DE" altLang="de-DE" dirty="0" smtClean="0"/>
              <a:t>Auf diese </a:t>
            </a:r>
            <a:r>
              <a:rPr lang="de-DE" altLang="de-DE" dirty="0" smtClean="0"/>
              <a:t>Weise sind </a:t>
            </a:r>
            <a:r>
              <a:rPr lang="de-DE" altLang="de-DE" dirty="0" smtClean="0"/>
              <a:t>allein im vergangenen Jahr mehr als 2.000 EUR zusammengekommen.</a:t>
            </a:r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de-DE" altLang="de-DE" smtClean="0">
                <a:solidFill>
                  <a:schemeClr val="bg1"/>
                </a:solidFill>
              </a:rPr>
              <a:pPr/>
              <a:t>06.12.2015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</a:rPr>
              <a:t>Förderkreis Burkina Faso e.V. Ludwigsburg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de-DE" altLang="de-DE" smtClean="0">
                <a:solidFill>
                  <a:schemeClr val="bg1"/>
                </a:solidFill>
              </a:rPr>
              <a:pPr/>
              <a:t>14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721" y="3102429"/>
            <a:ext cx="4255108" cy="28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Weitere Aktionen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Informations- und </a:t>
            </a:r>
            <a:r>
              <a:rPr lang="de-DE" altLang="de-DE" dirty="0" smtClean="0"/>
              <a:t>Verkaufsstände </a:t>
            </a:r>
            <a:r>
              <a:rPr lang="de-DE" altLang="de-DE" dirty="0" smtClean="0"/>
              <a:t>auf dem Afrikatag </a:t>
            </a:r>
            <a:r>
              <a:rPr lang="de-DE" altLang="de-DE" dirty="0" smtClean="0"/>
              <a:t>(April 2013</a:t>
            </a:r>
            <a:r>
              <a:rPr lang="de-DE" altLang="de-DE" dirty="0" smtClean="0"/>
              <a:t>) und dem interkulturellen Fest </a:t>
            </a:r>
            <a:r>
              <a:rPr lang="de-DE" altLang="de-DE" dirty="0" smtClean="0"/>
              <a:t>(September 2015</a:t>
            </a:r>
            <a:r>
              <a:rPr lang="de-DE" altLang="de-DE" dirty="0" smtClean="0"/>
              <a:t>)</a:t>
            </a:r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de-DE" altLang="de-DE" smtClean="0">
                <a:solidFill>
                  <a:schemeClr val="bg1"/>
                </a:solidFill>
              </a:rPr>
              <a:pPr/>
              <a:t>06.12.2015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</a:rPr>
              <a:t>Förderkreis Burkina Faso e.V. Ludwigsburg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de-DE" altLang="de-DE" smtClean="0">
                <a:solidFill>
                  <a:schemeClr val="bg1"/>
                </a:solidFill>
              </a:rPr>
              <a:pPr/>
              <a:t>15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3238092"/>
            <a:ext cx="3221491" cy="218070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971" y="3156013"/>
            <a:ext cx="3887561" cy="22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Weiteres von Interesse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Es gibt derzeit ca. 20 Patenschaften, bei der Ludwigsburger Bürger besonders bedürftige Schüler </a:t>
            </a:r>
            <a:r>
              <a:rPr lang="de-DE" altLang="de-DE" dirty="0" smtClean="0"/>
              <a:t>der </a:t>
            </a:r>
            <a:r>
              <a:rPr lang="de-DE" altLang="de-DE" dirty="0" smtClean="0"/>
              <a:t>Berufsschule CFPK unterstützen.</a:t>
            </a:r>
          </a:p>
          <a:p>
            <a:r>
              <a:rPr lang="de-DE" altLang="de-DE" dirty="0" smtClean="0"/>
              <a:t>Die Stadt Ludwigsburg hat 2014 – mit dem Engagement in Kongoussi als zentralem Bestandteil – den zweiten Preis beim Bundeswettbewerb „Kommune bewegt Welt“ gewonnen</a:t>
            </a:r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16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65" y="3864429"/>
            <a:ext cx="2866175" cy="23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Nächste geplante Aktivitäten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>
          <a:xfrm>
            <a:off x="457200" y="1188218"/>
            <a:ext cx="8229600" cy="4839974"/>
          </a:xfrm>
        </p:spPr>
        <p:txBody>
          <a:bodyPr/>
          <a:lstStyle/>
          <a:p>
            <a:r>
              <a:rPr lang="de-DE" altLang="de-DE" dirty="0" smtClean="0"/>
              <a:t>Ausführung von Projekten, die im Zuge </a:t>
            </a:r>
            <a:r>
              <a:rPr lang="de-DE" altLang="de-DE" dirty="0" smtClean="0"/>
              <a:t>des bundesweiten </a:t>
            </a:r>
            <a:r>
              <a:rPr lang="de-DE" altLang="de-DE" dirty="0"/>
              <a:t>Projektes „50 Kommunale Klimapartnerschaften bis </a:t>
            </a:r>
            <a:r>
              <a:rPr lang="de-DE" altLang="de-DE" dirty="0" smtClean="0"/>
              <a:t>2015“ definiert </a:t>
            </a:r>
            <a:r>
              <a:rPr lang="de-DE" altLang="de-DE" dirty="0" smtClean="0"/>
              <a:t>wurden:</a:t>
            </a:r>
          </a:p>
          <a:p>
            <a:pPr lvl="1"/>
            <a:r>
              <a:rPr lang="de-DE" altLang="de-DE" dirty="0" smtClean="0"/>
              <a:t>Schaffung von 10 Brunnenstellen an verschiedenen Orten der Kommune Kongoussi</a:t>
            </a:r>
          </a:p>
          <a:p>
            <a:pPr lvl="1"/>
            <a:r>
              <a:rPr lang="de-DE" altLang="de-DE" dirty="0" smtClean="0"/>
              <a:t>Solargestützte Beleuchtung in der Gesundheitsstation und der Grundschule</a:t>
            </a:r>
          </a:p>
          <a:p>
            <a:pPr lvl="1"/>
            <a:endParaRPr lang="de-DE" altLang="de-DE" dirty="0" smtClean="0"/>
          </a:p>
          <a:p>
            <a:r>
              <a:rPr lang="de-DE" altLang="de-DE" dirty="0" smtClean="0"/>
              <a:t>Weitere </a:t>
            </a:r>
            <a:r>
              <a:rPr lang="de-DE" altLang="de-DE" dirty="0" smtClean="0"/>
              <a:t>Unterstützung der Berufsschule CFPK</a:t>
            </a:r>
          </a:p>
          <a:p>
            <a:endParaRPr lang="de-DE" altLang="de-DE" dirty="0" smtClean="0"/>
          </a:p>
          <a:p>
            <a:pPr marL="0" indent="0">
              <a:buNone/>
            </a:pPr>
            <a:endParaRPr lang="de-DE" altLang="de-DE" dirty="0" smtClean="0"/>
          </a:p>
          <a:p>
            <a:pPr marL="0" indent="0">
              <a:buNone/>
            </a:pPr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17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43" y="4640379"/>
            <a:ext cx="2242458" cy="15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Die Gründung des Förderkreises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Der Förderkreis Burkina Faso e.V. Ludwigsburg wurde im Juli 2008 durch Bürger der Stadt Ludwigsburg gegründet</a:t>
            </a:r>
          </a:p>
          <a:p>
            <a:r>
              <a:rPr lang="de-DE" altLang="de-DE" dirty="0" smtClean="0"/>
              <a:t>Keimzelle war das </a:t>
            </a:r>
            <a:r>
              <a:rPr lang="de-DE" altLang="de-DE" dirty="0" smtClean="0"/>
              <a:t>Afrika-Projekt </a:t>
            </a:r>
            <a:r>
              <a:rPr lang="de-DE" altLang="de-DE" dirty="0" smtClean="0"/>
              <a:t>der Partnerstädte  </a:t>
            </a:r>
            <a:r>
              <a:rPr lang="de-DE" altLang="de-DE" dirty="0" err="1" smtClean="0"/>
              <a:t>Montbéliard</a:t>
            </a:r>
            <a:r>
              <a:rPr lang="de-DE" altLang="de-DE" dirty="0" smtClean="0"/>
              <a:t> und </a:t>
            </a:r>
            <a:r>
              <a:rPr lang="de-DE" altLang="de-DE" dirty="0" smtClean="0"/>
              <a:t>Ludwigsburg seit 2006</a:t>
            </a:r>
            <a:endParaRPr lang="de-DE" altLang="de-DE" dirty="0" smtClean="0"/>
          </a:p>
          <a:p>
            <a:r>
              <a:rPr lang="de-DE" altLang="de-DE" dirty="0" smtClean="0"/>
              <a:t>Erster Vorsitzender wurde der frühere OB der Stadt Ludwigsburg, Dr. Otfried </a:t>
            </a:r>
            <a:r>
              <a:rPr lang="de-DE" altLang="de-DE" dirty="0" err="1" smtClean="0"/>
              <a:t>Ulshöfer</a:t>
            </a:r>
            <a:endParaRPr lang="de-DE" altLang="de-DE" dirty="0" smtClean="0"/>
          </a:p>
          <a:p>
            <a:r>
              <a:rPr lang="de-DE" altLang="de-DE" dirty="0" smtClean="0"/>
              <a:t>Es gibt eine intensive Partnerschaft zwischen der </a:t>
            </a:r>
            <a:r>
              <a:rPr lang="de-DE" altLang="de-DE" dirty="0" smtClean="0"/>
              <a:t>burkinischen Nichtregierungsorganisation AZND (</a:t>
            </a:r>
            <a:r>
              <a:rPr lang="de-DE" altLang="de-DE" sz="1800" dirty="0" smtClean="0"/>
              <a:t>‚</a:t>
            </a:r>
            <a:r>
              <a:rPr lang="fr-FR" altLang="de-DE" sz="1800" dirty="0" smtClean="0"/>
              <a:t>Association </a:t>
            </a:r>
            <a:r>
              <a:rPr lang="fr-FR" altLang="de-DE" sz="1800" dirty="0" err="1"/>
              <a:t>Zood</a:t>
            </a:r>
            <a:r>
              <a:rPr lang="fr-FR" altLang="de-DE" sz="1800" dirty="0"/>
              <a:t> </a:t>
            </a:r>
            <a:r>
              <a:rPr lang="fr-FR" altLang="de-DE" sz="1800" dirty="0" err="1"/>
              <a:t>Nooma</a:t>
            </a:r>
            <a:r>
              <a:rPr lang="fr-FR" altLang="de-DE" sz="1800" dirty="0"/>
              <a:t> pour le Développement </a:t>
            </a:r>
            <a:r>
              <a:rPr lang="de-DE" altLang="de-DE" sz="1800" dirty="0" smtClean="0"/>
              <a:t>‘</a:t>
            </a:r>
            <a:r>
              <a:rPr lang="de-DE" altLang="de-DE" dirty="0" smtClean="0"/>
              <a:t>) sowie Ludwigsburgs Partnerstadt </a:t>
            </a:r>
            <a:r>
              <a:rPr lang="de-DE" altLang="de-DE" dirty="0" err="1" smtClean="0"/>
              <a:t>Montbéliard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2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lkz.de/cms_media/module_img/182/91112_2_teaserhalf_500bfbaaadf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4963306"/>
            <a:ext cx="1839686" cy="12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Die Ziele des Förderkreises</a:t>
            </a:r>
            <a:endParaRPr lang="de-DE" altLang="de-DE" dirty="0" smtClean="0"/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Der FK Burkina Faso hat die folgenden Ziele:</a:t>
            </a:r>
          </a:p>
          <a:p>
            <a:pPr lvl="1"/>
            <a:r>
              <a:rPr lang="de-DE" sz="2400" dirty="0" smtClean="0"/>
              <a:t>Förderung </a:t>
            </a:r>
            <a:r>
              <a:rPr lang="de-DE" sz="2400" dirty="0"/>
              <a:t>der Entwicklungshilfe und der </a:t>
            </a:r>
            <a:r>
              <a:rPr lang="de-DE" sz="2400" dirty="0" smtClean="0"/>
              <a:t>Völkerverständigung</a:t>
            </a:r>
          </a:p>
          <a:p>
            <a:pPr lvl="1"/>
            <a:r>
              <a:rPr lang="de-DE" altLang="de-DE" sz="2400" dirty="0"/>
              <a:t>Hilfe zur </a:t>
            </a:r>
            <a:r>
              <a:rPr lang="de-DE" altLang="de-DE" sz="2400" dirty="0" smtClean="0"/>
              <a:t>Selbsthilfe vor Ort</a:t>
            </a:r>
            <a:endParaRPr lang="de-DE" altLang="de-DE" sz="2400" dirty="0"/>
          </a:p>
          <a:p>
            <a:pPr lvl="1"/>
            <a:r>
              <a:rPr lang="de-DE" altLang="de-DE" sz="2400" dirty="0"/>
              <a:t>Verbesserung des Bildungswesens und der Ernährungssituation der Bevölkerung</a:t>
            </a:r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3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 descr="Bei der Einweihung der Schule von Kangussi: Ludwigsburgs Ex-OB Otfried Ulshöf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02" y="3962400"/>
            <a:ext cx="2961423" cy="20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Der Förderkreis</a:t>
            </a:r>
            <a:r>
              <a:rPr lang="de-DE" altLang="de-DE" dirty="0" smtClean="0"/>
              <a:t>: Fakten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Der Förderkreis hat derzeit ca. 60 Mitglieder (Ende 2015)</a:t>
            </a:r>
          </a:p>
          <a:p>
            <a:r>
              <a:rPr lang="de-DE" altLang="de-DE" dirty="0" smtClean="0"/>
              <a:t>1. Vorsitzender ist Konrad </a:t>
            </a:r>
            <a:r>
              <a:rPr lang="de-DE" altLang="de-DE" dirty="0" err="1" smtClean="0"/>
              <a:t>Seigfried</a:t>
            </a:r>
            <a:r>
              <a:rPr lang="de-DE" altLang="de-DE" dirty="0"/>
              <a:t>, Stellvertretende </a:t>
            </a:r>
            <a:r>
              <a:rPr lang="de-DE" altLang="de-DE" dirty="0" smtClean="0"/>
              <a:t>Vorsitzende sind Petra </a:t>
            </a:r>
            <a:r>
              <a:rPr lang="de-DE" altLang="de-DE" dirty="0" err="1" smtClean="0"/>
              <a:t>Weichel</a:t>
            </a:r>
            <a:r>
              <a:rPr lang="de-DE" altLang="de-DE" dirty="0" smtClean="0"/>
              <a:t> und Hans-Willi </a:t>
            </a:r>
            <a:r>
              <a:rPr lang="de-DE" altLang="de-DE" dirty="0" err="1" smtClean="0"/>
              <a:t>Lüdenbach</a:t>
            </a:r>
            <a:endParaRPr lang="de-DE" altLang="de-DE" dirty="0" smtClean="0"/>
          </a:p>
          <a:p>
            <a:r>
              <a:rPr lang="de-DE" altLang="de-DE" dirty="0" smtClean="0"/>
              <a:t>Schatzmeister ist Kurt Maier; </a:t>
            </a:r>
            <a:r>
              <a:rPr lang="de-DE" dirty="0" smtClean="0"/>
              <a:t>Schriftführerin ist</a:t>
            </a:r>
            <a:r>
              <a:rPr lang="de-DE" altLang="de-DE" dirty="0" smtClean="0"/>
              <a:t> Kathrin </a:t>
            </a:r>
            <a:r>
              <a:rPr lang="de-DE" altLang="de-DE" dirty="0" err="1" smtClean="0"/>
              <a:t>Küßner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4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17" y="3526971"/>
            <a:ext cx="3811742" cy="24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Projekte: die Berufsschule CFPK</a:t>
            </a:r>
            <a:endParaRPr lang="de-DE" altLang="de-DE" dirty="0" smtClean="0"/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20 </a:t>
            </a:r>
            <a:r>
              <a:rPr lang="de-DE" altLang="de-DE" dirty="0"/>
              <a:t>Jugendliche haben 2011 mit der 3-jährigen Ausbildung </a:t>
            </a:r>
            <a:r>
              <a:rPr lang="de-DE" altLang="de-DE" dirty="0" smtClean="0"/>
              <a:t>begonnen</a:t>
            </a:r>
            <a:r>
              <a:rPr lang="de-DE" altLang="de-DE" dirty="0" smtClean="0"/>
              <a:t>, derzeit sind es ca. 40 Auszubildende</a:t>
            </a:r>
            <a:endParaRPr lang="de-DE" altLang="de-DE" dirty="0"/>
          </a:p>
          <a:p>
            <a:r>
              <a:rPr lang="de-DE" altLang="de-DE" dirty="0" smtClean="0"/>
              <a:t>Die </a:t>
            </a:r>
            <a:r>
              <a:rPr lang="de-DE" altLang="de-DE" dirty="0"/>
              <a:t>burkinische Organisation </a:t>
            </a:r>
            <a:r>
              <a:rPr lang="de-DE" altLang="de-DE" dirty="0" err="1"/>
              <a:t>Association</a:t>
            </a:r>
            <a:r>
              <a:rPr lang="de-DE" altLang="de-DE" dirty="0"/>
              <a:t> </a:t>
            </a:r>
            <a:r>
              <a:rPr lang="de-DE" altLang="de-DE" dirty="0" err="1"/>
              <a:t>Zood</a:t>
            </a:r>
            <a:r>
              <a:rPr lang="de-DE" altLang="de-DE" dirty="0"/>
              <a:t> </a:t>
            </a:r>
            <a:r>
              <a:rPr lang="de-DE" altLang="de-DE" dirty="0" err="1"/>
              <a:t>Nooma</a:t>
            </a:r>
            <a:r>
              <a:rPr lang="de-DE" altLang="de-DE" dirty="0"/>
              <a:t> (</a:t>
            </a:r>
            <a:r>
              <a:rPr lang="de-DE" altLang="de-DE" dirty="0" smtClean="0"/>
              <a:t>AZND)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betreibt </a:t>
            </a:r>
            <a:r>
              <a:rPr lang="de-DE" altLang="de-DE" dirty="0" smtClean="0"/>
              <a:t>die Berufsschule im </a:t>
            </a:r>
            <a:r>
              <a:rPr lang="de-DE" altLang="de-DE" dirty="0"/>
              <a:t>Auftrag des Förderkreises.</a:t>
            </a:r>
          </a:p>
          <a:p>
            <a:r>
              <a:rPr lang="de-DE" altLang="de-DE" dirty="0"/>
              <a:t>Der Förderkreis trägt derzeit </a:t>
            </a:r>
            <a:r>
              <a:rPr lang="de-DE" altLang="de-DE" dirty="0" smtClean="0"/>
              <a:t>die </a:t>
            </a:r>
            <a:r>
              <a:rPr lang="de-DE" altLang="de-DE" dirty="0"/>
              <a:t>kompletten Betriebskosten</a:t>
            </a:r>
            <a:br>
              <a:rPr lang="de-DE" altLang="de-DE" dirty="0"/>
            </a:br>
            <a:r>
              <a:rPr lang="de-DE" altLang="de-DE" dirty="0"/>
              <a:t>von rund 15.000 € pro Jahr</a:t>
            </a:r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25475"/>
            <a:ext cx="5334000" cy="18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Projekte: Die Auszubildenden des CFPK</a:t>
            </a:r>
            <a:endParaRPr lang="de-DE" altLang="de-DE" dirty="0" smtClean="0"/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Die jungen Auszubildenden des ersten Jahrgangs haben in </a:t>
            </a:r>
            <a:r>
              <a:rPr lang="de-DE" altLang="de-DE" dirty="0" smtClean="0"/>
              <a:t>Ouagadougou </a:t>
            </a:r>
            <a:r>
              <a:rPr lang="de-DE" altLang="de-DE" dirty="0"/>
              <a:t>bei einer Zwischenprüfung hervorragend abgeschnitten. Die vier besten Prüflinge kamen alle aus der „Ludwigsburger“ Berufsschule! 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/>
          </a:p>
          <a:p>
            <a:r>
              <a:rPr lang="de-DE" altLang="de-DE" dirty="0"/>
              <a:t>16 Auszubildende des beruflichen Ausbildungszentrums CFPK haben das staatliche Examen in Zweiradmechanik (CQP) in der Zeit vom 18. bis 24. Juni </a:t>
            </a:r>
            <a:r>
              <a:rPr lang="de-DE" altLang="de-DE" dirty="0" smtClean="0"/>
              <a:t>2013, </a:t>
            </a:r>
            <a:r>
              <a:rPr lang="de-DE" altLang="de-DE" dirty="0"/>
              <a:t>darunter zwei Mädchen. </a:t>
            </a:r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6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8" name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447" y="2657374"/>
            <a:ext cx="3326353" cy="21867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06" y="3100835"/>
            <a:ext cx="1967825" cy="17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Das Nähatelier </a:t>
            </a:r>
            <a:r>
              <a:rPr lang="de-DE" altLang="de-DE" dirty="0" err="1" smtClean="0"/>
              <a:t>zic-zac</a:t>
            </a:r>
            <a:endParaRPr lang="de-DE" altLang="de-DE" dirty="0" smtClean="0"/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Anke Wiest, Vorstandsmitglied des FK, hat </a:t>
            </a:r>
            <a:r>
              <a:rPr lang="de-DE" altLang="de-DE" dirty="0" smtClean="0"/>
              <a:t>2013 in </a:t>
            </a:r>
            <a:r>
              <a:rPr lang="de-DE" altLang="de-DE" dirty="0"/>
              <a:t>Eigeninitiative ein Nähatelier </a:t>
            </a:r>
            <a:r>
              <a:rPr lang="de-DE" altLang="de-DE" dirty="0" smtClean="0"/>
              <a:t>aufgebaut, das in den Räumen der Berufsschule untergebracht ist</a:t>
            </a:r>
          </a:p>
          <a:p>
            <a:r>
              <a:rPr lang="de-DE" altLang="de-DE" dirty="0"/>
              <a:t>Unter dem Label </a:t>
            </a:r>
            <a:r>
              <a:rPr lang="de-DE" altLang="de-DE" dirty="0" smtClean="0"/>
              <a:t>„</a:t>
            </a:r>
            <a:r>
              <a:rPr lang="de-DE" altLang="de-DE" dirty="0" err="1" smtClean="0"/>
              <a:t>zic-zac</a:t>
            </a:r>
            <a:r>
              <a:rPr lang="de-DE" altLang="de-DE" dirty="0" smtClean="0"/>
              <a:t>“ </a:t>
            </a:r>
            <a:r>
              <a:rPr lang="de-DE" altLang="de-DE" dirty="0"/>
              <a:t>werden u.a. Stiftmäppchen, Beutel und Taschen produziert</a:t>
            </a:r>
          </a:p>
          <a:p>
            <a:r>
              <a:rPr lang="de-DE" altLang="de-DE" dirty="0" smtClean="0"/>
              <a:t>Derzeit </a:t>
            </a:r>
            <a:r>
              <a:rPr lang="de-DE" altLang="de-DE" dirty="0"/>
              <a:t>11 Mädchen </a:t>
            </a:r>
            <a:r>
              <a:rPr lang="de-DE" altLang="de-DE" dirty="0" smtClean="0"/>
              <a:t>lernen das Nähen und Entwerfen der Produkte</a:t>
            </a:r>
            <a:endParaRPr lang="de-DE" altLang="de-DE" dirty="0"/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7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4" y="4027714"/>
            <a:ext cx="3615512" cy="2098450"/>
          </a:xfrm>
          <a:prstGeom prst="rect">
            <a:avLst/>
          </a:prstGeom>
        </p:spPr>
      </p:pic>
      <p:pic>
        <p:nvPicPr>
          <p:cNvPr id="10" name="Picture 2" descr="http://www.fk-burkinafaso.de/files/inhalte/bilder/bildergalerie/sonstige_bilder/Weihnachtsmarkt%202013/2013_12_08_weihnachtsmarkt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59" y="4027714"/>
            <a:ext cx="3218346" cy="21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Weitere Hilfsaktionen </a:t>
            </a:r>
            <a:r>
              <a:rPr lang="de-DE" altLang="de-DE" dirty="0" smtClean="0"/>
              <a:t>des Förderkreises 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2011: Verschickung </a:t>
            </a:r>
            <a:r>
              <a:rPr lang="de-DE" altLang="de-DE" dirty="0" smtClean="0"/>
              <a:t>eines alten Lastwagen mit Werkzeugen und Ausrüstungsgegenständen</a:t>
            </a:r>
          </a:p>
          <a:p>
            <a:r>
              <a:rPr lang="de-DE" altLang="de-DE" dirty="0" smtClean="0"/>
              <a:t>2014: Spende </a:t>
            </a:r>
            <a:r>
              <a:rPr lang="de-DE" altLang="de-DE" dirty="0" smtClean="0"/>
              <a:t>von 40 Werkzeugkisten der Firma </a:t>
            </a:r>
            <a:r>
              <a:rPr lang="de-DE" dirty="0" smtClean="0"/>
              <a:t>Hahn &amp; </a:t>
            </a:r>
            <a:r>
              <a:rPr lang="de-DE" dirty="0" smtClean="0"/>
              <a:t>Kolb für die Absolventen des CFPK</a:t>
            </a:r>
            <a:endParaRPr lang="de-DE" dirty="0" smtClean="0"/>
          </a:p>
          <a:p>
            <a:r>
              <a:rPr lang="de-DE" altLang="de-DE" dirty="0" smtClean="0"/>
              <a:t>2014: Sammlung und Verschickung von </a:t>
            </a:r>
            <a:r>
              <a:rPr lang="de-DE" altLang="de-DE" dirty="0" smtClean="0"/>
              <a:t>Werkzeugen und Möbeln </a:t>
            </a:r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fr-FR" altLang="de-DE" dirty="0" err="1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8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58" y="3429000"/>
            <a:ext cx="3408715" cy="26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Unterstützung durch Schüler aus Ludwigsburg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Schüler einiger Ludwigsburger Schulen haben in eigener Initiative beträchtliche Geldsummen zur Unterstützung des Förderkreises gesammelt. </a:t>
            </a:r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1D95CC-6C7B-4D6B-A693-2281587DE438}" type="datetime1">
              <a:rPr lang="fr-FR" altLang="de-DE" smtClean="0">
                <a:solidFill>
                  <a:schemeClr val="bg1"/>
                </a:solidFill>
              </a:rPr>
              <a:pPr/>
              <a:t>06/12/2015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de-DE" dirty="0" smtClean="0">
                <a:solidFill>
                  <a:schemeClr val="bg1"/>
                </a:solidFill>
              </a:rPr>
              <a:t>Förderkreis Burkina Faso </a:t>
            </a:r>
            <a:r>
              <a:rPr lang="de-DE" altLang="de-DE" dirty="0" smtClean="0">
                <a:solidFill>
                  <a:schemeClr val="bg1"/>
                </a:solidFill>
              </a:rPr>
              <a:t>e.V.</a:t>
            </a:r>
            <a:r>
              <a:rPr lang="fr-FR" altLang="de-DE" dirty="0" smtClean="0">
                <a:solidFill>
                  <a:schemeClr val="bg1"/>
                </a:solidFill>
              </a:rPr>
              <a:t> Ludwigsburg</a:t>
            </a:r>
            <a:endParaRPr lang="fr-FR" altLang="de-DE" dirty="0">
              <a:solidFill>
                <a:schemeClr val="bg1"/>
              </a:solidFill>
            </a:endParaRP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038EA9-33CA-4B56-992B-3C366C72960B}" type="slidenum">
              <a:rPr lang="fr-FR" altLang="de-DE" smtClean="0">
                <a:solidFill>
                  <a:schemeClr val="bg1"/>
                </a:solidFill>
              </a:rPr>
              <a:pPr/>
              <a:t>9</a:t>
            </a:fld>
            <a:endParaRPr lang="fr-FR" alt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58" y="2504569"/>
            <a:ext cx="3550299" cy="273145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86538" y="2362194"/>
            <a:ext cx="3562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Spendensammlung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Eine Theateraufführung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Blutspendenaktion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Jährliche Aktion ‚Mitmachen Ehrensache‘ 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79" y="4304163"/>
            <a:ext cx="3720663" cy="19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Förderkreis Burkina Fas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2D2C"/>
      </a:accent1>
      <a:accent2>
        <a:srgbClr val="44845B"/>
      </a:accent2>
      <a:accent3>
        <a:srgbClr val="9BBB59"/>
      </a:accent3>
      <a:accent4>
        <a:srgbClr val="DF8550"/>
      </a:accent4>
      <a:accent5>
        <a:srgbClr val="4BACC6"/>
      </a:accent5>
      <a:accent6>
        <a:srgbClr val="F79646"/>
      </a:accent6>
      <a:hlink>
        <a:srgbClr val="C32D2C"/>
      </a:hlink>
      <a:folHlink>
        <a:srgbClr val="4484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Bildschirmpräsentation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MS PGothic</vt:lpstr>
      <vt:lpstr>Arial</vt:lpstr>
      <vt:lpstr>Calibri</vt:lpstr>
      <vt:lpstr>Office-Design</vt:lpstr>
      <vt:lpstr>Förderkreis Burkina Faso e.V. Ludwigsburg </vt:lpstr>
      <vt:lpstr>Die Gründung des Förderkreises</vt:lpstr>
      <vt:lpstr>Die Ziele des Förderkreises</vt:lpstr>
      <vt:lpstr>Der Förderkreis: Fakten</vt:lpstr>
      <vt:lpstr>Projekte: die Berufsschule CFPK</vt:lpstr>
      <vt:lpstr>Projekte: Die Auszubildenden des CFPK</vt:lpstr>
      <vt:lpstr>Das Nähatelier zic-zac</vt:lpstr>
      <vt:lpstr>Weitere Hilfsaktionen des Förderkreises </vt:lpstr>
      <vt:lpstr>Unterstützung durch Schüler aus Ludwigsburg</vt:lpstr>
      <vt:lpstr>Weihnachtsmarkt</vt:lpstr>
      <vt:lpstr>Mangoaktion</vt:lpstr>
      <vt:lpstr>Fahrradsammelaktion</vt:lpstr>
      <vt:lpstr>Benefizkonzerte</vt:lpstr>
      <vt:lpstr>Aktion« Restcent » </vt:lpstr>
      <vt:lpstr>Weitere Aktionen</vt:lpstr>
      <vt:lpstr>Weiteres von Interesse</vt:lpstr>
      <vt:lpstr>Nächste geplante Aktivitäten</vt:lpstr>
    </vt:vector>
  </TitlesOfParts>
  <Company>Himbeerrot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 Hägele</dc:creator>
  <cp:lastModifiedBy>Uwe Kalmer</cp:lastModifiedBy>
  <cp:revision>70</cp:revision>
  <cp:lastPrinted>2015-10-18T11:28:30Z</cp:lastPrinted>
  <dcterms:created xsi:type="dcterms:W3CDTF">2015-01-20T15:40:31Z</dcterms:created>
  <dcterms:modified xsi:type="dcterms:W3CDTF">2015-12-06T20:19:26Z</dcterms:modified>
</cp:coreProperties>
</file>